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02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ysql.com/downloads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5137666"/>
            <a:ext cx="1981200" cy="1828800"/>
          </a:xfrm>
        </p:spPr>
        <p:txBody>
          <a:bodyPr/>
          <a:lstStyle/>
          <a:p>
            <a:pPr algn="ctr"/>
            <a:r>
              <a:rPr lang="pt-PT" dirty="0" smtClean="0"/>
              <a:t>Ano letivo 2012-2013</a:t>
            </a:r>
            <a:endParaRPr lang="pt-P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162800" cy="2438400"/>
          </a:xfrm>
        </p:spPr>
        <p:txBody>
          <a:bodyPr/>
          <a:lstStyle/>
          <a:p>
            <a:pPr algn="l"/>
            <a:r>
              <a:rPr lang="pt-PT" dirty="0" smtClean="0"/>
              <a:t>Curso EFA </a:t>
            </a:r>
            <a:br>
              <a:rPr lang="pt-PT" dirty="0" smtClean="0"/>
            </a:br>
            <a:r>
              <a:rPr lang="pt-PT" dirty="0" smtClean="0"/>
              <a:t>de técnico de </a:t>
            </a:r>
            <a:r>
              <a:rPr lang="pt-PT" sz="4100" dirty="0" smtClean="0"/>
              <a:t>Informática e Sistemas</a:t>
            </a:r>
            <a:endParaRPr lang="pt-PT" sz="41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8674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Docente: Ana Batista</a:t>
            </a:r>
            <a:endParaRPr lang="pt-PT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47687" y="2895600"/>
            <a:ext cx="6157913" cy="966787"/>
            <a:chOff x="228599" y="5283993"/>
            <a:chExt cx="6157913" cy="966787"/>
          </a:xfrm>
        </p:grpSpPr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228599" y="5283993"/>
              <a:ext cx="6157913" cy="96678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PT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Arial" pitchFamily="34" charset="0"/>
                </a:rPr>
                <a:t> EDUCAÇÃO E FORMAÇÃO DE ADULTOS</a:t>
              </a:r>
              <a:endParaRPr kumimoji="0" lang="pt-PT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PT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Arial" pitchFamily="34" charset="0"/>
                </a:rPr>
                <a:t>  Curso EFA – </a:t>
              </a:r>
              <a:r>
                <a:rPr kumimoji="0" lang="pt-PT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Arial" pitchFamily="34" charset="0"/>
                </a:rPr>
                <a:t>Sec</a:t>
              </a:r>
              <a:r>
                <a:rPr kumimoji="0" lang="pt-PT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Arial" pitchFamily="34" charset="0"/>
                </a:rPr>
                <a:t>. Turma C - 2012 / 2013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PT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Arial" pitchFamily="34" charset="0"/>
                </a:rPr>
                <a:t>         </a:t>
              </a:r>
              <a:endParaRPr kumimoji="0" lang="pt-PT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54817" y="5555455"/>
              <a:ext cx="5705475" cy="542925"/>
              <a:chOff x="457200" y="5012530"/>
              <a:chExt cx="5705475" cy="542925"/>
            </a:xfrm>
          </p:grpSpPr>
          <p:pic>
            <p:nvPicPr>
              <p:cNvPr id="9" name="Picture 8"/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" y="5012530"/>
                <a:ext cx="819150" cy="542925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</p:spPr>
          </p:pic>
          <p:pic>
            <p:nvPicPr>
              <p:cNvPr id="10" name="Picture 9"/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0325" y="5012530"/>
                <a:ext cx="1022350" cy="385445"/>
              </a:xfrm>
              <a:prstGeom prst="rect">
                <a:avLst/>
              </a:prstGeom>
              <a:solidFill>
                <a:srgbClr val="FFFFFF"/>
              </a:solidFill>
            </p:spPr>
          </p:pic>
        </p:grpSp>
      </p:grpSp>
      <p:sp>
        <p:nvSpPr>
          <p:cNvPr id="11" name="Subtitle 2"/>
          <p:cNvSpPr txBox="1">
            <a:spLocks/>
          </p:cNvSpPr>
          <p:nvPr/>
        </p:nvSpPr>
        <p:spPr>
          <a:xfrm>
            <a:off x="566736" y="4089916"/>
            <a:ext cx="6138863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None/>
              <a:defRPr sz="1900" kern="1200" spc="15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 sz="1800" kern="1200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None/>
              <a:defRPr sz="1600" kern="1200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None/>
              <a:defRPr sz="1300" kern="1200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dirty="0" smtClean="0"/>
              <a:t>Módulo 787 – Administração de Bases de Dados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7525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1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400" dirty="0" smtClean="0">
                <a:solidFill>
                  <a:schemeClr val="tx1"/>
                </a:solidFill>
              </a:rPr>
              <a:t>Criado em 1980</a:t>
            </a:r>
          </a:p>
          <a:p>
            <a:r>
              <a:rPr lang="pt-PT" sz="2400" dirty="0" smtClean="0">
                <a:solidFill>
                  <a:schemeClr val="tx1"/>
                </a:solidFill>
              </a:rPr>
              <a:t>2 suecos e 1 finlandês</a:t>
            </a:r>
          </a:p>
          <a:p>
            <a:pPr marL="45720" indent="0">
              <a:buNone/>
            </a:pPr>
            <a:endParaRPr lang="pt-PT" sz="2400" dirty="0" smtClean="0">
              <a:solidFill>
                <a:schemeClr val="tx1"/>
              </a:solidFill>
            </a:endParaRPr>
          </a:p>
          <a:p>
            <a:pPr algn="just"/>
            <a:r>
              <a:rPr lang="pt-PT" sz="2400" dirty="0" smtClean="0">
                <a:solidFill>
                  <a:schemeClr val="tx1"/>
                </a:solidFill>
              </a:rPr>
              <a:t>Os seus criadores fundaram a empresa </a:t>
            </a:r>
            <a:r>
              <a:rPr lang="pt-PT" sz="2400" dirty="0" err="1" smtClean="0">
                <a:solidFill>
                  <a:schemeClr val="tx1"/>
                </a:solidFill>
              </a:rPr>
              <a:t>My</a:t>
            </a:r>
            <a:r>
              <a:rPr lang="pt-PT" sz="2400" dirty="0" smtClean="0">
                <a:solidFill>
                  <a:schemeClr val="tx1"/>
                </a:solidFill>
              </a:rPr>
              <a:t> SQL AB que tem desenvolvido o </a:t>
            </a:r>
            <a:r>
              <a:rPr lang="pt-PT" sz="2400" dirty="0" err="1" smtClean="0">
                <a:solidFill>
                  <a:schemeClr val="tx1"/>
                </a:solidFill>
              </a:rPr>
              <a:t>MySQL</a:t>
            </a:r>
            <a:r>
              <a:rPr lang="pt-PT" sz="2400" dirty="0" smtClean="0">
                <a:solidFill>
                  <a:schemeClr val="tx1"/>
                </a:solidFill>
              </a:rPr>
              <a:t> nos moldes em que se tornou famoso, como software com 2 vertentes de utilização:</a:t>
            </a:r>
          </a:p>
          <a:p>
            <a:pPr lvl="2"/>
            <a:r>
              <a:rPr lang="pt-PT" sz="2000" dirty="0" smtClean="0">
                <a:solidFill>
                  <a:schemeClr val="tx1"/>
                </a:solidFill>
              </a:rPr>
              <a:t>Uma parte comercializada;</a:t>
            </a:r>
          </a:p>
          <a:p>
            <a:pPr lvl="2"/>
            <a:r>
              <a:rPr lang="pt-PT" sz="2000" dirty="0" smtClean="0">
                <a:solidFill>
                  <a:schemeClr val="tx1"/>
                </a:solidFill>
              </a:rPr>
              <a:t>Outra de utilização gratuita.</a:t>
            </a:r>
            <a:endParaRPr lang="pt-PT" sz="20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História do </a:t>
            </a:r>
            <a:r>
              <a:rPr lang="pt-PT" dirty="0" err="1" smtClean="0"/>
              <a:t>mysql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085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8172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1"/>
                </a:solidFill>
              </a:rPr>
              <a:t>Em 2008 a empresa foi comprada pela </a:t>
            </a:r>
            <a:r>
              <a:rPr lang="pt-PT" sz="2400" i="1" dirty="0" err="1" smtClean="0">
                <a:solidFill>
                  <a:schemeClr val="tx1"/>
                </a:solidFill>
              </a:rPr>
              <a:t>Sun</a:t>
            </a:r>
            <a:r>
              <a:rPr lang="pt-PT" sz="2400" i="1" dirty="0" smtClean="0">
                <a:solidFill>
                  <a:schemeClr val="tx1"/>
                </a:solidFill>
              </a:rPr>
              <a:t> </a:t>
            </a:r>
            <a:r>
              <a:rPr lang="pt-PT" sz="2400" i="1" dirty="0" err="1" smtClean="0">
                <a:solidFill>
                  <a:schemeClr val="tx1"/>
                </a:solidFill>
              </a:rPr>
              <a:t>Microsystems</a:t>
            </a:r>
            <a:r>
              <a:rPr lang="pt-PT" sz="2400" dirty="0" smtClean="0">
                <a:solidFill>
                  <a:schemeClr val="tx1"/>
                </a:solidFill>
              </a:rPr>
              <a:t> que por sua vez foi adquirida pela </a:t>
            </a:r>
            <a:r>
              <a:rPr lang="pt-PT" sz="2400" i="1" dirty="0" smtClean="0">
                <a:solidFill>
                  <a:schemeClr val="tx1"/>
                </a:solidFill>
              </a:rPr>
              <a:t>Oracle</a:t>
            </a:r>
            <a:r>
              <a:rPr lang="pt-PT" sz="2400" dirty="0" smtClean="0">
                <a:solidFill>
                  <a:schemeClr val="tx1"/>
                </a:solidFill>
              </a:rPr>
              <a:t> em 2009 (uma das maiores empresas na área dos sistemas de bases de dados).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1"/>
                </a:solidFill>
              </a:rPr>
              <a:t>Para completar o panorama atual dos SGBD e servidores de BD mais difundidos, basta referir a título de curiosidade que o </a:t>
            </a:r>
            <a:r>
              <a:rPr lang="pt-PT" sz="2400" i="1" dirty="0" smtClean="0">
                <a:solidFill>
                  <a:schemeClr val="tx1"/>
                </a:solidFill>
              </a:rPr>
              <a:t>Microsoft SQL Server </a:t>
            </a:r>
            <a:r>
              <a:rPr lang="pt-PT" sz="2400" dirty="0" smtClean="0">
                <a:solidFill>
                  <a:schemeClr val="tx1"/>
                </a:solidFill>
              </a:rPr>
              <a:t>é o servidor de BD da </a:t>
            </a:r>
            <a:r>
              <a:rPr lang="pt-PT" sz="2400" i="1" dirty="0" smtClean="0">
                <a:solidFill>
                  <a:schemeClr val="tx1"/>
                </a:solidFill>
              </a:rPr>
              <a:t>Microsoft</a:t>
            </a:r>
            <a:r>
              <a:rPr lang="pt-PT" sz="2400" dirty="0" smtClean="0">
                <a:solidFill>
                  <a:schemeClr val="tx1"/>
                </a:solidFill>
              </a:rPr>
              <a:t>.</a:t>
            </a:r>
            <a:endParaRPr lang="pt-PT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História do MYSQL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1087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tx1"/>
                </a:solidFill>
              </a:rPr>
              <a:t>Software de licença livre;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sz="2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tx1"/>
                </a:solidFill>
              </a:rPr>
              <a:t>Funciona praticamente em todas plataformas, desde Windows, Unix, Linux, </a:t>
            </a:r>
            <a:r>
              <a:rPr lang="pt-PT" sz="2800" dirty="0">
                <a:solidFill>
                  <a:schemeClr val="tx1"/>
                </a:solidFill>
              </a:rPr>
              <a:t>M</a:t>
            </a:r>
            <a:r>
              <a:rPr lang="pt-PT" sz="2800" dirty="0" smtClean="0">
                <a:solidFill>
                  <a:schemeClr val="tx1"/>
                </a:solidFill>
              </a:rPr>
              <a:t>ac os, etc…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Características do </a:t>
            </a:r>
            <a:r>
              <a:rPr lang="pt-PT" dirty="0" err="1" smtClean="0"/>
              <a:t>mysql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2150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05529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solidFill>
                  <a:schemeClr val="tx1"/>
                </a:solidFill>
              </a:rPr>
              <a:t>Funciona com poucos recursos de hardware (com um computador pessoal) e com elevados níveis de desempenho e estabilidade (mesmo com grandes BD);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sz="24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pt-PT" sz="24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1"/>
                </a:solidFill>
              </a:rPr>
              <a:t>Tem compatibilidade garantida com as principais ferramentas de programação: </a:t>
            </a:r>
            <a:r>
              <a:rPr lang="pt-PT" sz="2400" dirty="0" err="1" smtClean="0">
                <a:solidFill>
                  <a:schemeClr val="tx1"/>
                </a:solidFill>
              </a:rPr>
              <a:t>php</a:t>
            </a:r>
            <a:r>
              <a:rPr lang="pt-PT" sz="2400" dirty="0" smtClean="0">
                <a:solidFill>
                  <a:schemeClr val="tx1"/>
                </a:solidFill>
              </a:rPr>
              <a:t>, c/c++; VB, </a:t>
            </a:r>
            <a:r>
              <a:rPr lang="pt-PT" sz="2400" dirty="0" err="1" smtClean="0">
                <a:solidFill>
                  <a:schemeClr val="tx1"/>
                </a:solidFill>
              </a:rPr>
              <a:t>asp</a:t>
            </a:r>
            <a:r>
              <a:rPr lang="pt-PT" sz="2400" dirty="0" smtClean="0">
                <a:solidFill>
                  <a:schemeClr val="tx1"/>
                </a:solidFill>
              </a:rPr>
              <a:t>, etc..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14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1"/>
                </a:solidFill>
              </a:rPr>
              <a:t>Pode ser obtido gratuitamente no seguinte endereço </a:t>
            </a:r>
            <a:r>
              <a:rPr lang="pt-PT" sz="2400" dirty="0" err="1" smtClean="0">
                <a:solidFill>
                  <a:schemeClr val="tx1"/>
                </a:solidFill>
              </a:rPr>
              <a:t>web</a:t>
            </a:r>
            <a:r>
              <a:rPr lang="pt-PT" sz="2400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1"/>
                </a:solidFill>
                <a:hlinkClick r:id="rId2"/>
              </a:rPr>
              <a:t>www.mysql.com/downloads/</a:t>
            </a:r>
            <a:endParaRPr lang="pt-PT" sz="24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pt-PT" sz="2400" dirty="0">
              <a:solidFill>
                <a:schemeClr val="tx1"/>
              </a:solidFill>
            </a:endParaRPr>
          </a:p>
          <a:p>
            <a:pPr marL="45720" indent="0"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1"/>
                </a:solidFill>
              </a:rPr>
              <a:t>Que é o site do </a:t>
            </a:r>
            <a:r>
              <a:rPr lang="pt-PT" sz="2400" dirty="0" err="1" smtClean="0">
                <a:solidFill>
                  <a:schemeClr val="tx1"/>
                </a:solidFill>
              </a:rPr>
              <a:t>MySQL</a:t>
            </a:r>
            <a:r>
              <a:rPr lang="pt-PT" sz="2400" dirty="0" smtClean="0">
                <a:solidFill>
                  <a:schemeClr val="tx1"/>
                </a:solidFill>
              </a:rPr>
              <a:t> </a:t>
            </a:r>
            <a:r>
              <a:rPr lang="pt-PT" sz="2400" dirty="0" err="1" smtClean="0">
                <a:solidFill>
                  <a:schemeClr val="tx1"/>
                </a:solidFill>
              </a:rPr>
              <a:t>Commmunity</a:t>
            </a:r>
            <a:r>
              <a:rPr lang="pt-PT" sz="2400" dirty="0" smtClean="0">
                <a:solidFill>
                  <a:schemeClr val="tx1"/>
                </a:solidFill>
              </a:rPr>
              <a:t> Server.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Obter o </a:t>
            </a:r>
            <a:r>
              <a:rPr lang="pt-PT" dirty="0" err="1" smtClean="0"/>
              <a:t>mysql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5632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2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sz="2400" dirty="0" smtClean="0">
                <a:solidFill>
                  <a:schemeClr val="tx1"/>
                </a:solidFill>
              </a:rPr>
              <a:t>Os ficheiros de instalação do MYSQL variam consoante o sistema operativo a que se destinam e também variam dentro de um mesmo sistema operativo, havendo diversas versões.</a:t>
            </a:r>
          </a:p>
          <a:p>
            <a:pPr marL="45720" indent="0" algn="just">
              <a:buNone/>
            </a:pPr>
            <a:endParaRPr lang="pt-PT" sz="2400" dirty="0" smtClean="0">
              <a:solidFill>
                <a:schemeClr val="tx1"/>
              </a:solidFill>
            </a:endParaRPr>
          </a:p>
          <a:p>
            <a:pPr algn="just"/>
            <a:r>
              <a:rPr lang="pt-PT" sz="2400" dirty="0" smtClean="0">
                <a:solidFill>
                  <a:schemeClr val="tx1"/>
                </a:solidFill>
              </a:rPr>
              <a:t>Um ficheiro de instalação do </a:t>
            </a:r>
            <a:r>
              <a:rPr lang="pt-PT" sz="2400" dirty="0" err="1" smtClean="0">
                <a:solidFill>
                  <a:schemeClr val="tx1"/>
                </a:solidFill>
              </a:rPr>
              <a:t>MySQL</a:t>
            </a:r>
            <a:r>
              <a:rPr lang="pt-PT" sz="2400" dirty="0" smtClean="0">
                <a:solidFill>
                  <a:schemeClr val="tx1"/>
                </a:solidFill>
              </a:rPr>
              <a:t> poderá ter um nome como</a:t>
            </a:r>
          </a:p>
          <a:p>
            <a:pPr marL="45720" indent="0" algn="just">
              <a:buNone/>
            </a:pPr>
            <a:endParaRPr lang="pt-PT" sz="2400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pt-PT" sz="2400" b="1" dirty="0" smtClean="0">
                <a:solidFill>
                  <a:schemeClr val="tx1"/>
                </a:solidFill>
              </a:rPr>
              <a:t>Mysql-essential-5.5.27-win32.msi</a:t>
            </a:r>
          </a:p>
          <a:p>
            <a:pPr marL="4572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4334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9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5248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25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435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pt-PT" sz="2800" dirty="0" smtClean="0">
                <a:solidFill>
                  <a:schemeClr val="tx1"/>
                </a:solidFill>
              </a:rPr>
              <a:t>O que faz um administrador de bases de dados?</a:t>
            </a:r>
          </a:p>
          <a:p>
            <a:pPr marL="895350" indent="-850900"/>
            <a:r>
              <a:rPr lang="pt-PT" sz="2800" i="1" dirty="0" smtClean="0">
                <a:solidFill>
                  <a:schemeClr val="tx1"/>
                </a:solidFill>
              </a:rPr>
              <a:t>Instalação de software que utilize de alguma forma </a:t>
            </a:r>
            <a:r>
              <a:rPr lang="pt-PT" sz="2800" i="1" dirty="0" err="1" smtClean="0">
                <a:solidFill>
                  <a:schemeClr val="tx1"/>
                </a:solidFill>
              </a:rPr>
              <a:t>BDs</a:t>
            </a:r>
            <a:r>
              <a:rPr lang="pt-PT" sz="2800" i="1" dirty="0" smtClean="0">
                <a:solidFill>
                  <a:schemeClr val="tx1"/>
                </a:solidFill>
              </a:rPr>
              <a:t>;</a:t>
            </a:r>
          </a:p>
          <a:p>
            <a:pPr marL="895350" indent="-850900"/>
            <a:r>
              <a:rPr lang="pt-PT" sz="2800" i="1" dirty="0" smtClean="0">
                <a:solidFill>
                  <a:schemeClr val="tx1"/>
                </a:solidFill>
              </a:rPr>
              <a:t>Configuração de hardware e software;</a:t>
            </a:r>
          </a:p>
          <a:p>
            <a:pPr marL="895350" indent="-850900"/>
            <a:r>
              <a:rPr lang="pt-PT" sz="2800" i="1" dirty="0" smtClean="0">
                <a:solidFill>
                  <a:schemeClr val="tx1"/>
                </a:solidFill>
              </a:rPr>
              <a:t>Administração da segurança das </a:t>
            </a:r>
            <a:r>
              <a:rPr lang="pt-PT" sz="2800" i="1" dirty="0" err="1" smtClean="0">
                <a:solidFill>
                  <a:schemeClr val="tx1"/>
                </a:solidFill>
              </a:rPr>
              <a:t>BDs</a:t>
            </a:r>
            <a:r>
              <a:rPr lang="pt-PT" sz="2800" i="1" dirty="0" smtClean="0">
                <a:solidFill>
                  <a:schemeClr val="tx1"/>
                </a:solidFill>
              </a:rPr>
              <a:t>;</a:t>
            </a:r>
          </a:p>
          <a:p>
            <a:pPr marL="895350" indent="-850900"/>
            <a:r>
              <a:rPr lang="pt-PT" sz="2800" i="1" dirty="0" smtClean="0">
                <a:solidFill>
                  <a:schemeClr val="tx1"/>
                </a:solidFill>
              </a:rPr>
              <a:t>Análise da informação contida nas </a:t>
            </a:r>
            <a:r>
              <a:rPr lang="pt-PT" sz="2800" i="1" dirty="0" err="1" smtClean="0">
                <a:solidFill>
                  <a:schemeClr val="tx1"/>
                </a:solidFill>
              </a:rPr>
              <a:t>BDs</a:t>
            </a:r>
            <a:r>
              <a:rPr lang="pt-PT" sz="2800" i="1" dirty="0" smtClean="0">
                <a:solidFill>
                  <a:schemeClr val="tx1"/>
                </a:solidFill>
              </a:rPr>
              <a:t> (</a:t>
            </a:r>
            <a:r>
              <a:rPr lang="pt-PT" sz="2800" i="1" dirty="0" err="1" smtClean="0">
                <a:solidFill>
                  <a:schemeClr val="tx1"/>
                </a:solidFill>
              </a:rPr>
              <a:t>select</a:t>
            </a:r>
            <a:r>
              <a:rPr lang="pt-PT" sz="2800" i="1" dirty="0" smtClean="0">
                <a:solidFill>
                  <a:schemeClr val="tx1"/>
                </a:solidFill>
              </a:rPr>
              <a:t>, </a:t>
            </a:r>
            <a:r>
              <a:rPr lang="pt-PT" sz="2800" i="1" dirty="0" err="1" smtClean="0">
                <a:solidFill>
                  <a:schemeClr val="tx1"/>
                </a:solidFill>
              </a:rPr>
              <a:t>update</a:t>
            </a:r>
            <a:r>
              <a:rPr lang="pt-PT" sz="2800" i="1" dirty="0" smtClean="0">
                <a:solidFill>
                  <a:schemeClr val="tx1"/>
                </a:solidFill>
              </a:rPr>
              <a:t>, etc..)</a:t>
            </a:r>
          </a:p>
          <a:p>
            <a:pPr marL="895350" indent="-850900"/>
            <a:r>
              <a:rPr lang="pt-PT" sz="2800" i="1" dirty="0" smtClean="0">
                <a:solidFill>
                  <a:schemeClr val="tx1"/>
                </a:solidFill>
              </a:rPr>
              <a:t>Desenho de </a:t>
            </a:r>
            <a:r>
              <a:rPr lang="pt-PT" sz="2800" i="1" dirty="0" err="1" smtClean="0">
                <a:solidFill>
                  <a:schemeClr val="tx1"/>
                </a:solidFill>
              </a:rPr>
              <a:t>BDs</a:t>
            </a:r>
            <a:r>
              <a:rPr lang="pt-PT" sz="2800" i="1" dirty="0" smtClean="0">
                <a:solidFill>
                  <a:schemeClr val="tx1"/>
                </a:solidFill>
              </a:rPr>
              <a:t> (tabelas, campos, </a:t>
            </a:r>
            <a:r>
              <a:rPr lang="pt-PT" sz="2800" i="1" dirty="0" err="1" smtClean="0">
                <a:solidFill>
                  <a:schemeClr val="tx1"/>
                </a:solidFill>
              </a:rPr>
              <a:t>etc</a:t>
            </a:r>
            <a:r>
              <a:rPr lang="pt-PT" sz="2800" i="1" dirty="0" smtClean="0">
                <a:solidFill>
                  <a:schemeClr val="tx1"/>
                </a:solidFill>
              </a:rPr>
              <a:t>)…</a:t>
            </a:r>
            <a:endParaRPr lang="pt-PT" sz="2800" i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Administrador de bases de dados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6595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571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87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432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249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401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4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448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041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6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8039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6" y="0"/>
            <a:ext cx="91054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444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885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7" y="0"/>
            <a:ext cx="907782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159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542"/>
            <a:ext cx="9060872" cy="6630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2285999"/>
            <a:ext cx="8407893" cy="3840479"/>
          </a:xfrm>
        </p:spPr>
        <p:txBody>
          <a:bodyPr>
            <a:normAutofit/>
          </a:bodyPr>
          <a:lstStyle/>
          <a:p>
            <a:pPr algn="just"/>
            <a:r>
              <a:rPr lang="pt-PT" sz="3600" dirty="0" smtClean="0">
                <a:solidFill>
                  <a:schemeClr val="tx1"/>
                </a:solidFill>
              </a:rPr>
              <a:t>Ferramentas de administração de servidores de Bases de dados (MYSQL ou MS SQL)</a:t>
            </a:r>
            <a:endParaRPr lang="pt-PT" sz="36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Que ferramentas usa?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3607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832"/>
            <a:ext cx="9143999" cy="6943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776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7214"/>
            <a:ext cx="9107999" cy="68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512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660"/>
            <a:ext cx="9144000" cy="693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771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solidFill>
                  <a:schemeClr val="tx1"/>
                </a:solidFill>
              </a:rPr>
              <a:t>No final destas opções de configuração, surgirá um quadro, onde é pedida a introdução da nova password para entrada no </a:t>
            </a:r>
            <a:r>
              <a:rPr lang="pt-PT" dirty="0" err="1" smtClean="0">
                <a:solidFill>
                  <a:schemeClr val="tx1"/>
                </a:solidFill>
              </a:rPr>
              <a:t>Mysql</a:t>
            </a:r>
            <a:r>
              <a:rPr lang="pt-PT" dirty="0" smtClean="0">
                <a:solidFill>
                  <a:schemeClr val="tx1"/>
                </a:solidFill>
              </a:rPr>
              <a:t> como </a:t>
            </a:r>
            <a:r>
              <a:rPr lang="pt-PT" dirty="0" err="1" smtClean="0">
                <a:solidFill>
                  <a:schemeClr val="tx1"/>
                </a:solidFill>
              </a:rPr>
              <a:t>root</a:t>
            </a:r>
            <a:r>
              <a:rPr lang="pt-PT" dirty="0" smtClean="0">
                <a:solidFill>
                  <a:schemeClr val="tx1"/>
                </a:solidFill>
              </a:rPr>
              <a:t>.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PT" dirty="0" smtClean="0">
                <a:solidFill>
                  <a:schemeClr val="tx1"/>
                </a:solidFill>
              </a:rPr>
              <a:t>O </a:t>
            </a:r>
            <a:r>
              <a:rPr lang="pt-PT" dirty="0" err="1" smtClean="0">
                <a:solidFill>
                  <a:schemeClr val="tx1"/>
                </a:solidFill>
              </a:rPr>
              <a:t>utlizador</a:t>
            </a:r>
            <a:r>
              <a:rPr lang="pt-PT" dirty="0" smtClean="0">
                <a:solidFill>
                  <a:schemeClr val="tx1"/>
                </a:solidFill>
              </a:rPr>
              <a:t> </a:t>
            </a:r>
            <a:r>
              <a:rPr lang="pt-PT" b="1" dirty="0" err="1" smtClean="0">
                <a:solidFill>
                  <a:schemeClr val="tx1"/>
                </a:solidFill>
              </a:rPr>
              <a:t>root</a:t>
            </a:r>
            <a:r>
              <a:rPr lang="pt-PT" dirty="0" smtClean="0">
                <a:solidFill>
                  <a:schemeClr val="tx1"/>
                </a:solidFill>
              </a:rPr>
              <a:t> é o </a:t>
            </a:r>
            <a:r>
              <a:rPr lang="pt-PT" dirty="0" err="1" smtClean="0">
                <a:solidFill>
                  <a:schemeClr val="tx1"/>
                </a:solidFill>
              </a:rPr>
              <a:t>superutlizador</a:t>
            </a:r>
            <a:r>
              <a:rPr lang="pt-PT" dirty="0" smtClean="0">
                <a:solidFill>
                  <a:schemeClr val="tx1"/>
                </a:solidFill>
              </a:rPr>
              <a:t> ou administrador máximo do sistema, podendo efetuar todo o tipo de operações com as bases de dados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7657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0" y="0"/>
            <a:ext cx="9090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6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3843" cy="688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777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dirty="0" smtClean="0"/>
              <a:t>No final da instalação podemos aceder ao programa a partir do menu Iniciar, Todos os Programas, procurando o ícone “</a:t>
            </a:r>
            <a:r>
              <a:rPr lang="pt-PT" dirty="0" err="1" smtClean="0"/>
              <a:t>MySQL</a:t>
            </a:r>
            <a:r>
              <a:rPr lang="pt-PT" dirty="0" smtClean="0"/>
              <a:t> </a:t>
            </a:r>
            <a:r>
              <a:rPr lang="pt-PT" dirty="0" err="1" smtClean="0"/>
              <a:t>command</a:t>
            </a:r>
            <a:r>
              <a:rPr lang="pt-PT" dirty="0" smtClean="0"/>
              <a:t> </a:t>
            </a:r>
            <a:r>
              <a:rPr lang="pt-PT" dirty="0" err="1" smtClean="0"/>
              <a:t>line</a:t>
            </a:r>
            <a:r>
              <a:rPr lang="pt-PT" dirty="0" smtClean="0"/>
              <a:t> </a:t>
            </a:r>
            <a:r>
              <a:rPr lang="pt-PT" dirty="0" err="1" smtClean="0"/>
              <a:t>client</a:t>
            </a:r>
            <a:r>
              <a:rPr lang="pt-PT" dirty="0" smtClean="0"/>
              <a:t>”</a:t>
            </a:r>
            <a:endParaRPr lang="pt-P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352800"/>
            <a:ext cx="24384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08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dirty="0" smtClean="0"/>
              <a:t>A entrada no modo linha de comandos faz-se através de “</a:t>
            </a:r>
            <a:r>
              <a:rPr lang="pt-PT" dirty="0" err="1" smtClean="0"/>
              <a:t>MySQL</a:t>
            </a:r>
            <a:r>
              <a:rPr lang="pt-PT" dirty="0" smtClean="0"/>
              <a:t> </a:t>
            </a:r>
            <a:r>
              <a:rPr lang="pt-PT" dirty="0" err="1" smtClean="0"/>
              <a:t>command</a:t>
            </a:r>
            <a:r>
              <a:rPr lang="pt-PT" dirty="0" smtClean="0"/>
              <a:t> </a:t>
            </a:r>
            <a:r>
              <a:rPr lang="pt-PT" dirty="0" err="1" smtClean="0"/>
              <a:t>line</a:t>
            </a:r>
            <a:r>
              <a:rPr lang="pt-PT" dirty="0" smtClean="0"/>
              <a:t> </a:t>
            </a:r>
            <a:r>
              <a:rPr lang="pt-PT" dirty="0" err="1" smtClean="0"/>
              <a:t>client</a:t>
            </a:r>
            <a:r>
              <a:rPr lang="pt-PT" dirty="0" smtClean="0"/>
              <a:t>”.</a:t>
            </a:r>
          </a:p>
          <a:p>
            <a:pPr algn="just">
              <a:lnSpc>
                <a:spcPct val="150000"/>
              </a:lnSpc>
            </a:pPr>
            <a:r>
              <a:rPr lang="pt-PT" dirty="0" smtClean="0"/>
              <a:t>Após a </a:t>
            </a:r>
            <a:r>
              <a:rPr lang="pt-PT" dirty="0" err="1" smtClean="0"/>
              <a:t>instrodução</a:t>
            </a:r>
            <a:r>
              <a:rPr lang="pt-PT" dirty="0" smtClean="0"/>
              <a:t> da password de acesso como </a:t>
            </a:r>
            <a:r>
              <a:rPr lang="pt-PT" dirty="0" err="1" smtClean="0"/>
              <a:t>root</a:t>
            </a:r>
            <a:r>
              <a:rPr lang="pt-PT" dirty="0" smtClean="0"/>
              <a:t>, a janela do “</a:t>
            </a:r>
            <a:r>
              <a:rPr lang="pt-PT" dirty="0" err="1" smtClean="0"/>
              <a:t>MySQL</a:t>
            </a:r>
            <a:r>
              <a:rPr lang="pt-PT" dirty="0" smtClean="0"/>
              <a:t> </a:t>
            </a:r>
            <a:r>
              <a:rPr lang="pt-PT" dirty="0" err="1" smtClean="0"/>
              <a:t>Command</a:t>
            </a:r>
            <a:r>
              <a:rPr lang="pt-PT" dirty="0" smtClean="0"/>
              <a:t> </a:t>
            </a:r>
            <a:r>
              <a:rPr lang="pt-PT" dirty="0" err="1" smtClean="0"/>
              <a:t>Line</a:t>
            </a:r>
            <a:r>
              <a:rPr lang="pt-PT" dirty="0" smtClean="0"/>
              <a:t> </a:t>
            </a:r>
            <a:r>
              <a:rPr lang="pt-PT" dirty="0" err="1" smtClean="0"/>
              <a:t>Client</a:t>
            </a:r>
            <a:r>
              <a:rPr lang="pt-PT" dirty="0" smtClean="0"/>
              <a:t>” apresenta o </a:t>
            </a:r>
            <a:r>
              <a:rPr lang="pt-PT" dirty="0" err="1" smtClean="0"/>
              <a:t>prompt</a:t>
            </a:r>
            <a:r>
              <a:rPr lang="pt-PT" dirty="0" smtClean="0"/>
              <a:t> do </a:t>
            </a:r>
            <a:r>
              <a:rPr lang="pt-PT" dirty="0" err="1" smtClean="0"/>
              <a:t>MySQL</a:t>
            </a:r>
            <a:r>
              <a:rPr lang="pt-PT" dirty="0" smtClean="0"/>
              <a:t>.</a:t>
            </a:r>
            <a:endParaRPr lang="pt-P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TRABALHAR COM O MYSQL EM MODO LINHA DE COMANDOS</a:t>
            </a:r>
            <a:endParaRPr lang="pt-PT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810000"/>
            <a:ext cx="5685812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725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Uma das primeiras informações que nos interessa obter do </a:t>
            </a:r>
            <a:r>
              <a:rPr lang="pt-PT" dirty="0" err="1" smtClean="0"/>
              <a:t>MySQL</a:t>
            </a:r>
            <a:r>
              <a:rPr lang="pt-PT" dirty="0" smtClean="0"/>
              <a:t> é em relação às BD existentes no sistema.</a:t>
            </a:r>
          </a:p>
          <a:p>
            <a:endParaRPr lang="pt-PT" dirty="0"/>
          </a:p>
          <a:p>
            <a:r>
              <a:rPr lang="pt-PT" dirty="0" smtClean="0"/>
              <a:t>Para obter essa informação, temos o comando:</a:t>
            </a:r>
          </a:p>
          <a:p>
            <a:endParaRPr lang="pt-PT" b="1" dirty="0"/>
          </a:p>
          <a:p>
            <a:endParaRPr lang="pt-PT" b="1" dirty="0" smtClean="0"/>
          </a:p>
          <a:p>
            <a:pPr marL="45720" indent="0">
              <a:buNone/>
            </a:pPr>
            <a:r>
              <a:rPr lang="pt-PT" b="1" dirty="0"/>
              <a:t>	</a:t>
            </a:r>
            <a:r>
              <a:rPr lang="pt-PT" b="1" dirty="0" smtClean="0"/>
              <a:t>	             Show </a:t>
            </a:r>
            <a:r>
              <a:rPr lang="pt-PT" b="1" dirty="0" err="1" smtClean="0"/>
              <a:t>databases</a:t>
            </a:r>
            <a:endParaRPr lang="pt-PT" b="1" dirty="0" smtClean="0"/>
          </a:p>
          <a:p>
            <a:pPr marL="45720" indent="0">
              <a:buNone/>
            </a:pPr>
            <a:endParaRPr lang="pt-PT" b="1" dirty="0" smtClean="0"/>
          </a:p>
          <a:p>
            <a:pPr marL="45720" indent="0">
              <a:buNone/>
            </a:pPr>
            <a:endParaRPr lang="pt-PT" b="1" dirty="0"/>
          </a:p>
          <a:p>
            <a:pPr marL="45720" indent="0">
              <a:buNone/>
            </a:pPr>
            <a:r>
              <a:rPr lang="pt-PT" b="1" i="1" dirty="0" err="1" smtClean="0"/>
              <a:t>mysql</a:t>
            </a:r>
            <a:r>
              <a:rPr lang="pt-PT" b="1" i="1" dirty="0" smtClean="0"/>
              <a:t>&gt;show </a:t>
            </a:r>
            <a:r>
              <a:rPr lang="pt-PT" b="1" i="1" dirty="0" err="1" smtClean="0"/>
              <a:t>databases</a:t>
            </a:r>
            <a:r>
              <a:rPr lang="pt-PT" b="1" i="1" dirty="0" smtClean="0"/>
              <a:t>;</a:t>
            </a:r>
            <a:endParaRPr lang="pt-PT" b="1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715000"/>
            <a:ext cx="6041571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916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81729"/>
          </a:xfrm>
        </p:spPr>
        <p:txBody>
          <a:bodyPr>
            <a:normAutofit/>
          </a:bodyPr>
          <a:lstStyle/>
          <a:p>
            <a:pPr marL="502920" indent="-457200" algn="just">
              <a:lnSpc>
                <a:spcPct val="150000"/>
              </a:lnSpc>
              <a:buAutoNum type="arabicParenR"/>
            </a:pPr>
            <a:r>
              <a:rPr lang="pt-PT" dirty="0" smtClean="0"/>
              <a:t>A indicação </a:t>
            </a:r>
            <a:r>
              <a:rPr lang="pt-PT" dirty="0" err="1" smtClean="0"/>
              <a:t>mysql</a:t>
            </a:r>
            <a:r>
              <a:rPr lang="pt-PT" dirty="0" smtClean="0"/>
              <a:t>&gt; é o </a:t>
            </a:r>
            <a:r>
              <a:rPr lang="pt-PT" i="1" dirty="0" err="1" smtClean="0"/>
              <a:t>prompt</a:t>
            </a:r>
            <a:r>
              <a:rPr lang="pt-PT" dirty="0" smtClean="0"/>
              <a:t> do sistema;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dirty="0" smtClean="0"/>
          </a:p>
          <a:p>
            <a:pPr marL="45720" indent="0" algn="just">
              <a:lnSpc>
                <a:spcPct val="150000"/>
              </a:lnSpc>
              <a:buNone/>
            </a:pPr>
            <a:r>
              <a:rPr lang="pt-PT" dirty="0" smtClean="0"/>
              <a:t>2) Uma instrução, no </a:t>
            </a:r>
            <a:r>
              <a:rPr lang="pt-PT" i="1" dirty="0" err="1" smtClean="0"/>
              <a:t>prompt</a:t>
            </a:r>
            <a:r>
              <a:rPr lang="pt-PT" dirty="0" smtClean="0"/>
              <a:t> do </a:t>
            </a:r>
            <a:r>
              <a:rPr lang="pt-PT" dirty="0" err="1" smtClean="0"/>
              <a:t>MySQL</a:t>
            </a:r>
            <a:r>
              <a:rPr lang="pt-PT" dirty="0" smtClean="0"/>
              <a:t>, deve terminar sempre com ponto e vírgula (;), caso contrário, o </a:t>
            </a:r>
            <a:r>
              <a:rPr lang="pt-PT" i="1" dirty="0" err="1" smtClean="0"/>
              <a:t>prompt</a:t>
            </a:r>
            <a:r>
              <a:rPr lang="pt-PT" dirty="0" smtClean="0"/>
              <a:t> muda de linha e continua à espera da instrução.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dirty="0"/>
          </a:p>
          <a:p>
            <a:pPr marL="45720" indent="0" algn="just">
              <a:lnSpc>
                <a:spcPct val="150000"/>
              </a:lnSpc>
              <a:buNone/>
            </a:pPr>
            <a:r>
              <a:rPr lang="pt-PT" dirty="0" smtClean="0"/>
              <a:t>3) O </a:t>
            </a:r>
            <a:r>
              <a:rPr lang="pt-PT" dirty="0" err="1" smtClean="0"/>
              <a:t>MySQL</a:t>
            </a:r>
            <a:r>
              <a:rPr lang="pt-PT" dirty="0" smtClean="0"/>
              <a:t> é case </a:t>
            </a:r>
            <a:r>
              <a:rPr lang="pt-PT" dirty="0" err="1" smtClean="0"/>
              <a:t>insensitive</a:t>
            </a:r>
            <a:r>
              <a:rPr lang="pt-PT" dirty="0" smtClean="0"/>
              <a:t>, ou seja, podemos escrever os nomes dos comandos e dos objetos tanto em maiúsculas como em minúsculas.</a:t>
            </a:r>
          </a:p>
          <a:p>
            <a:pPr marL="45720" indent="0" algn="just">
              <a:buNone/>
            </a:pPr>
            <a:endParaRPr lang="pt-PT" dirty="0" smtClean="0"/>
          </a:p>
          <a:p>
            <a:pPr marL="502920" indent="-457200">
              <a:buAutoNum type="arabicParenR"/>
            </a:pPr>
            <a:endParaRPr lang="pt-PT" dirty="0" smtClean="0"/>
          </a:p>
          <a:p>
            <a:pPr marL="502920" indent="-457200">
              <a:buAutoNum type="arabicParenR"/>
            </a:pPr>
            <a:endParaRPr lang="pt-P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NOTAS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0949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440740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PT" sz="2800" b="1" dirty="0" smtClean="0">
                <a:solidFill>
                  <a:schemeClr val="tx2">
                    <a:lumMod val="75000"/>
                  </a:schemeClr>
                </a:solidFill>
              </a:rPr>
              <a:t>Arquitetura cliente-servidor</a:t>
            </a:r>
          </a:p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tx1"/>
                </a:solidFill>
              </a:rPr>
              <a:t>O servidor de bases de dados que vamos abordar é o </a:t>
            </a:r>
            <a:r>
              <a:rPr lang="pt-PT" sz="2800" dirty="0" err="1" smtClean="0">
                <a:solidFill>
                  <a:schemeClr val="tx1"/>
                </a:solidFill>
              </a:rPr>
              <a:t>MySQL</a:t>
            </a:r>
            <a:r>
              <a:rPr lang="pt-PT" sz="2800" dirty="0" smtClean="0">
                <a:solidFill>
                  <a:schemeClr val="tx1"/>
                </a:solidFill>
              </a:rPr>
              <a:t>, visto que é um servidor parcialmente livre, embora também esteja sujeito a licença paga, se for utilizado para fins comerciais.</a:t>
            </a:r>
            <a:endParaRPr lang="pt-PT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28600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dirty="0" smtClean="0">
                <a:solidFill>
                  <a:schemeClr val="bg1">
                    <a:lumMod val="95000"/>
                  </a:schemeClr>
                </a:solidFill>
              </a:rPr>
              <a:t>Apresentação, instalação e configuração do servidor de bases de dados MYSQL</a:t>
            </a:r>
            <a:endParaRPr lang="pt-PT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050" name="Picture 2" descr="http://www.winwinhost.com/img/badges/mysql-bi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5181600"/>
            <a:ext cx="3076575" cy="132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36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dirty="0" smtClean="0"/>
              <a:t>Este comando mostra os nomes das bases de dados existentes.</a:t>
            </a:r>
          </a:p>
          <a:p>
            <a:pPr algn="just">
              <a:lnSpc>
                <a:spcPct val="150000"/>
              </a:lnSpc>
            </a:pPr>
            <a:r>
              <a:rPr lang="pt-PT" dirty="0" smtClean="0"/>
              <a:t>Após a instalação do </a:t>
            </a:r>
            <a:r>
              <a:rPr lang="pt-PT" dirty="0" err="1" smtClean="0"/>
              <a:t>MySQL</a:t>
            </a:r>
            <a:r>
              <a:rPr lang="pt-PT" dirty="0" smtClean="0"/>
              <a:t>, ele contém logo à partida, algumas bases de dados que fazem parte do próprio sistema.</a:t>
            </a:r>
            <a:endParaRPr lang="pt-P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Show </a:t>
            </a:r>
            <a:r>
              <a:rPr lang="pt-PT" dirty="0" err="1" smtClean="0"/>
              <a:t>databases</a:t>
            </a:r>
            <a:endParaRPr lang="pt-PT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733800"/>
            <a:ext cx="64389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75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dirty="0" smtClean="0"/>
              <a:t>Como foi referido, existem bases de dados que fazem parte do próprio sistema.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dirty="0" smtClean="0"/>
          </a:p>
          <a:p>
            <a:pPr algn="just">
              <a:lnSpc>
                <a:spcPct val="150000"/>
              </a:lnSpc>
            </a:pPr>
            <a:r>
              <a:rPr lang="pt-PT" dirty="0" smtClean="0"/>
              <a:t>Uma dela chama-se </a:t>
            </a:r>
            <a:r>
              <a:rPr lang="pt-PT" b="1" dirty="0" err="1" smtClean="0"/>
              <a:t>mysql</a:t>
            </a:r>
            <a:r>
              <a:rPr lang="pt-PT" dirty="0" smtClean="0"/>
              <a:t>.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dirty="0" smtClean="0"/>
          </a:p>
          <a:p>
            <a:pPr algn="just">
              <a:lnSpc>
                <a:spcPct val="150000"/>
              </a:lnSpc>
            </a:pPr>
            <a:r>
              <a:rPr lang="pt-PT" dirty="0" smtClean="0"/>
              <a:t>Esta base de dados contém toda a informação relativa aos utilizadores do sistema, incluindo os privilégios ou direitos de cada utilizador.</a:t>
            </a:r>
          </a:p>
          <a:p>
            <a:pPr marL="45720" indent="0">
              <a:buNone/>
            </a:pPr>
            <a:endParaRPr lang="pt-PT" dirty="0" smtClean="0"/>
          </a:p>
          <a:p>
            <a:endParaRPr lang="pt-P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BASE DE DADOS MYSQL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3728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dirty="0" smtClean="0"/>
              <a:t>Temos o comando </a:t>
            </a:r>
            <a:r>
              <a:rPr lang="pt-PT" b="1" dirty="0" smtClean="0"/>
              <a:t>Use</a:t>
            </a:r>
            <a:r>
              <a:rPr lang="pt-PT" dirty="0" smtClean="0"/>
              <a:t>, seguido do nome da base de dados pretendida, como por exemplo: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dirty="0"/>
          </a:p>
          <a:p>
            <a:pPr algn="just">
              <a:lnSpc>
                <a:spcPct val="150000"/>
              </a:lnSpc>
            </a:pPr>
            <a:endParaRPr lang="pt-PT" dirty="0" smtClean="0"/>
          </a:p>
          <a:p>
            <a:pPr algn="just">
              <a:lnSpc>
                <a:spcPct val="150000"/>
              </a:lnSpc>
            </a:pPr>
            <a:endParaRPr lang="pt-PT" dirty="0"/>
          </a:p>
          <a:p>
            <a:pPr algn="just">
              <a:lnSpc>
                <a:spcPct val="150000"/>
              </a:lnSpc>
            </a:pPr>
            <a:endParaRPr lang="pt-PT" dirty="0" smtClean="0"/>
          </a:p>
          <a:p>
            <a:pPr algn="just">
              <a:lnSpc>
                <a:spcPct val="150000"/>
              </a:lnSpc>
            </a:pPr>
            <a:r>
              <a:rPr lang="pt-PT" dirty="0" smtClean="0"/>
              <a:t>Dá-nos acesso a utilizar a base de dados </a:t>
            </a:r>
            <a:r>
              <a:rPr lang="pt-PT" b="1" dirty="0" err="1" smtClean="0"/>
              <a:t>mysql</a:t>
            </a:r>
            <a:r>
              <a:rPr lang="pt-PT" dirty="0" smtClean="0"/>
              <a:t>.</a:t>
            </a:r>
          </a:p>
          <a:p>
            <a:pPr algn="just"/>
            <a:endParaRPr lang="pt-PT" dirty="0"/>
          </a:p>
          <a:p>
            <a:pPr marL="45720" indent="0" algn="just">
              <a:buNone/>
            </a:pPr>
            <a:endParaRPr lang="pt-P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Ter acesso a uma base de dados</a:t>
            </a:r>
            <a:endParaRPr lang="pt-PT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352800"/>
            <a:ext cx="6400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13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dirty="0" smtClean="0"/>
              <a:t>Para vermos as tabelas existentes numa BD, temos o comando </a:t>
            </a:r>
            <a:r>
              <a:rPr lang="pt-PT" b="1" dirty="0" smtClean="0"/>
              <a:t>Show </a:t>
            </a:r>
            <a:r>
              <a:rPr lang="pt-PT" b="1" dirty="0" err="1" smtClean="0"/>
              <a:t>Tables</a:t>
            </a:r>
            <a:r>
              <a:rPr lang="pt-PT" dirty="0" smtClean="0"/>
              <a:t>, seguido de ponto e vírgula.</a:t>
            </a:r>
          </a:p>
          <a:p>
            <a:endParaRPr lang="pt-P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Ver as tabelas </a:t>
            </a:r>
            <a:r>
              <a:rPr lang="pt-PT" smtClean="0"/>
              <a:t>numA </a:t>
            </a:r>
            <a:r>
              <a:rPr lang="pt-PT" dirty="0" err="1" smtClean="0"/>
              <a:t>bd</a:t>
            </a:r>
            <a:endParaRPr lang="pt-PT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971800"/>
            <a:ext cx="4038600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0165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Uma das tabelas do </a:t>
            </a:r>
            <a:r>
              <a:rPr lang="pt-PT" dirty="0" err="1" smtClean="0"/>
              <a:t>mysql</a:t>
            </a:r>
            <a:r>
              <a:rPr lang="pt-PT" dirty="0" smtClean="0"/>
              <a:t> tem o nome </a:t>
            </a:r>
            <a:r>
              <a:rPr lang="pt-PT" dirty="0" err="1" smtClean="0"/>
              <a:t>user</a:t>
            </a:r>
            <a:r>
              <a:rPr lang="pt-PT" dirty="0" smtClean="0"/>
              <a:t> e um dos campos dessa tabela também é </a:t>
            </a:r>
            <a:r>
              <a:rPr lang="pt-PT" dirty="0" err="1" smtClean="0"/>
              <a:t>user</a:t>
            </a:r>
            <a:r>
              <a:rPr lang="pt-PT" dirty="0" smtClean="0"/>
              <a:t>.</a:t>
            </a:r>
          </a:p>
          <a:p>
            <a:r>
              <a:rPr lang="pt-PT" dirty="0" smtClean="0"/>
              <a:t>Assim sendo, se aplicarmos a seguinte instrução:</a:t>
            </a:r>
          </a:p>
          <a:p>
            <a:endParaRPr lang="pt-PT" dirty="0"/>
          </a:p>
          <a:p>
            <a:endParaRPr lang="pt-PT" dirty="0" smtClean="0"/>
          </a:p>
          <a:p>
            <a:pPr marL="45720" indent="0">
              <a:buNone/>
            </a:pPr>
            <a:endParaRPr lang="pt-PT" dirty="0"/>
          </a:p>
          <a:p>
            <a:pPr algn="just"/>
            <a:r>
              <a:rPr lang="pt-PT" dirty="0" smtClean="0"/>
              <a:t>Obteremos o nome dos utilizadores da tabela </a:t>
            </a:r>
            <a:r>
              <a:rPr lang="pt-PT" dirty="0" err="1" smtClean="0"/>
              <a:t>user</a:t>
            </a:r>
            <a:r>
              <a:rPr lang="pt-PT" dirty="0" smtClean="0"/>
              <a:t>, que no início é um </a:t>
            </a:r>
            <a:r>
              <a:rPr lang="pt-PT" dirty="0" err="1" smtClean="0"/>
              <a:t>root</a:t>
            </a:r>
            <a:r>
              <a:rPr lang="pt-PT" dirty="0" smtClean="0"/>
              <a:t>.</a:t>
            </a:r>
            <a:endParaRPr lang="pt-P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940844"/>
            <a:ext cx="6736856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890" y="4781550"/>
            <a:ext cx="3798358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130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PT" sz="2800" dirty="0" smtClean="0">
                <a:solidFill>
                  <a:schemeClr val="tx1"/>
                </a:solidFill>
              </a:rPr>
              <a:t>É um SGBD (sistema de gestão de bases de dados) e também um servidor de bases de dados.</a:t>
            </a:r>
          </a:p>
          <a:p>
            <a:pPr marL="45720" indent="0" algn="just">
              <a:buNone/>
            </a:pPr>
            <a:endParaRPr lang="pt-PT" sz="2800" dirty="0" smtClean="0">
              <a:solidFill>
                <a:schemeClr val="tx1"/>
              </a:solidFill>
            </a:endParaRPr>
          </a:p>
          <a:p>
            <a:pPr algn="just"/>
            <a:r>
              <a:rPr lang="pt-PT" sz="2800" dirty="0" smtClean="0">
                <a:solidFill>
                  <a:schemeClr val="tx1"/>
                </a:solidFill>
              </a:rPr>
              <a:t>Como SGBD o </a:t>
            </a:r>
            <a:r>
              <a:rPr lang="pt-PT" sz="2800" dirty="0" err="1" smtClean="0">
                <a:solidFill>
                  <a:schemeClr val="tx1"/>
                </a:solidFill>
              </a:rPr>
              <a:t>MySQL</a:t>
            </a:r>
            <a:r>
              <a:rPr lang="pt-PT" sz="2800" dirty="0" smtClean="0">
                <a:solidFill>
                  <a:schemeClr val="tx1"/>
                </a:solidFill>
              </a:rPr>
              <a:t> permite a criação e gestão de bases de dados.</a:t>
            </a:r>
          </a:p>
          <a:p>
            <a:pPr marL="45720" indent="0" algn="just">
              <a:buNone/>
            </a:pPr>
            <a:endParaRPr lang="pt-PT" sz="2800" dirty="0" smtClean="0">
              <a:solidFill>
                <a:schemeClr val="tx1"/>
              </a:solidFill>
            </a:endParaRPr>
          </a:p>
          <a:p>
            <a:pPr algn="just"/>
            <a:r>
              <a:rPr lang="pt-PT" sz="2800" dirty="0" smtClean="0">
                <a:solidFill>
                  <a:schemeClr val="tx1"/>
                </a:solidFill>
              </a:rPr>
              <a:t>Como servidor de bases de dados remete para a arquitetura cliente-servidor.</a:t>
            </a:r>
            <a:endParaRPr lang="pt-PT" sz="28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MySQL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9196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6248401" cy="4834129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1"/>
                </a:solidFill>
              </a:rPr>
              <a:t>Um sistema cliente-servidor é um modelo de computação em que há componentes que atuam como servidor e outros que atuam como clientes.</a:t>
            </a:r>
          </a:p>
          <a:p>
            <a:pPr>
              <a:lnSpc>
                <a:spcPct val="150000"/>
              </a:lnSpc>
            </a:pPr>
            <a:endParaRPr lang="pt-PT" sz="24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1"/>
                </a:solidFill>
              </a:rPr>
              <a:t>Basicamente numa arquitetura deste tipo, existem programas clientes que enviam pedidos de serviços a um programa servidor.</a:t>
            </a:r>
          </a:p>
          <a:p>
            <a:pPr>
              <a:lnSpc>
                <a:spcPct val="150000"/>
              </a:lnSpc>
            </a:pPr>
            <a:endParaRPr lang="pt-PT" sz="24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1"/>
                </a:solidFill>
              </a:rPr>
              <a:t>Este recebe e interpreta os pedidos dos clientes, faz a gestão dos mesmos e envia as respostas aos programas clientes.</a:t>
            </a:r>
            <a:endParaRPr lang="pt-PT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Arquitetura cliente-servidor</a:t>
            </a:r>
            <a:endParaRPr lang="pt-PT" dirty="0"/>
          </a:p>
        </p:txBody>
      </p:sp>
      <p:pic>
        <p:nvPicPr>
          <p:cNvPr id="1026" name="Picture 2" descr="http://t3.gstatic.com/images?q=tbn:ANd9GcTnurV0LpLl_r3sxbRYLJ-jQbWkvOxABNCEHKWh0rFe6geTMOiYf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819400"/>
            <a:ext cx="210502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42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757929"/>
          </a:xfrm>
        </p:spPr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pt-PT" sz="2400" dirty="0" smtClean="0">
                <a:solidFill>
                  <a:schemeClr val="tx1"/>
                </a:solidFill>
              </a:rPr>
              <a:t>Os servidores podem ser de vários tipos, como por exemplo:</a:t>
            </a:r>
          </a:p>
          <a:p>
            <a:pPr marL="45720" indent="0" algn="just">
              <a:buNone/>
            </a:pPr>
            <a:endParaRPr lang="pt-PT" sz="2400" dirty="0" smtClean="0">
              <a:solidFill>
                <a:schemeClr val="tx1"/>
              </a:solidFill>
            </a:endParaRPr>
          </a:p>
          <a:p>
            <a:pPr algn="just"/>
            <a:r>
              <a:rPr lang="pt-PT" sz="2400" b="1" dirty="0" smtClean="0">
                <a:solidFill>
                  <a:schemeClr val="tx1"/>
                </a:solidFill>
              </a:rPr>
              <a:t>Servidores </a:t>
            </a:r>
            <a:r>
              <a:rPr lang="pt-PT" sz="2400" b="1" dirty="0" err="1" smtClean="0">
                <a:solidFill>
                  <a:schemeClr val="tx1"/>
                </a:solidFill>
              </a:rPr>
              <a:t>web</a:t>
            </a:r>
            <a:r>
              <a:rPr lang="pt-PT" sz="2400" b="1" dirty="0" smtClean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</a:rPr>
              <a:t>– servidores que fornecem páginas </a:t>
            </a:r>
            <a:r>
              <a:rPr lang="pt-PT" sz="2400" dirty="0" err="1" smtClean="0">
                <a:solidFill>
                  <a:schemeClr val="tx1"/>
                </a:solidFill>
              </a:rPr>
              <a:t>web</a:t>
            </a:r>
            <a:r>
              <a:rPr lang="pt-PT" sz="2400" dirty="0" smtClean="0">
                <a:solidFill>
                  <a:schemeClr val="tx1"/>
                </a:solidFill>
              </a:rPr>
              <a:t> aos browsers;</a:t>
            </a:r>
          </a:p>
          <a:p>
            <a:pPr marL="45720" indent="0" algn="just">
              <a:buNone/>
            </a:pPr>
            <a:endParaRPr lang="pt-PT" sz="2400" dirty="0" smtClean="0">
              <a:solidFill>
                <a:schemeClr val="tx1"/>
              </a:solidFill>
            </a:endParaRPr>
          </a:p>
          <a:p>
            <a:pPr algn="just"/>
            <a:r>
              <a:rPr lang="pt-PT" sz="2400" b="1" dirty="0" smtClean="0">
                <a:solidFill>
                  <a:schemeClr val="tx1"/>
                </a:solidFill>
              </a:rPr>
              <a:t>Servidores de email </a:t>
            </a:r>
            <a:r>
              <a:rPr lang="pt-PT" sz="2400" dirty="0" smtClean="0">
                <a:solidFill>
                  <a:schemeClr val="tx1"/>
                </a:solidFill>
              </a:rPr>
              <a:t>– fazem a gestão e armazenamento e distribuição das mensagens do correio electrónico;</a:t>
            </a:r>
          </a:p>
          <a:p>
            <a:pPr marL="45720" indent="0" algn="just">
              <a:buNone/>
            </a:pPr>
            <a:endParaRPr lang="pt-PT" sz="2400" dirty="0" smtClean="0">
              <a:solidFill>
                <a:schemeClr val="tx1"/>
              </a:solidFill>
            </a:endParaRPr>
          </a:p>
          <a:p>
            <a:pPr algn="just"/>
            <a:r>
              <a:rPr lang="pt-PT" sz="2400" b="1" dirty="0" smtClean="0">
                <a:solidFill>
                  <a:schemeClr val="tx1"/>
                </a:solidFill>
              </a:rPr>
              <a:t>Servidores de bases de dados </a:t>
            </a:r>
            <a:r>
              <a:rPr lang="pt-PT" sz="2400" dirty="0" smtClean="0">
                <a:solidFill>
                  <a:schemeClr val="tx1"/>
                </a:solidFill>
              </a:rPr>
              <a:t>– servidores que fornecem acesso a bases de dados.</a:t>
            </a:r>
            <a:endParaRPr lang="pt-PT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servers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6096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81729"/>
          </a:xfrm>
        </p:spPr>
        <p:txBody>
          <a:bodyPr>
            <a:normAutofit lnSpcReduction="10000"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pt-PT" sz="2400" dirty="0" smtClean="0">
                <a:solidFill>
                  <a:schemeClr val="tx1"/>
                </a:solidFill>
              </a:rPr>
              <a:t>Pode ser instalado: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sz="24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1"/>
                </a:solidFill>
              </a:rPr>
              <a:t>Num computador pessoal para estudo ou trabalho individual;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sz="24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tx1"/>
                </a:solidFill>
              </a:rPr>
              <a:t>Num computador ligado em rede a outros computadores aos quais presta serviços de acesso a um ou mais </a:t>
            </a:r>
            <a:r>
              <a:rPr lang="pt-PT" sz="2400" dirty="0" err="1" smtClean="0">
                <a:solidFill>
                  <a:schemeClr val="tx1"/>
                </a:solidFill>
              </a:rPr>
              <a:t>bd</a:t>
            </a:r>
            <a:r>
              <a:rPr lang="pt-PT" sz="2400" dirty="0" smtClean="0">
                <a:solidFill>
                  <a:schemeClr val="tx1"/>
                </a:solidFill>
              </a:rPr>
              <a:t>.</a:t>
            </a:r>
            <a:endParaRPr lang="pt-PT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Servidor de </a:t>
            </a:r>
            <a:r>
              <a:rPr lang="pt-PT" dirty="0" err="1" smtClean="0"/>
              <a:t>bd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2148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tx1"/>
                </a:solidFill>
              </a:rPr>
              <a:t>Basicamente, é um sistema que armazena e administra bases de dados e atende os pedidos solicitados pelos clientes relativamente a consultas ou outras operações.</a:t>
            </a:r>
            <a:endParaRPr lang="pt-PT" sz="28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Servidor de </a:t>
            </a:r>
            <a:r>
              <a:rPr lang="pt-PT" dirty="0" err="1" smtClean="0"/>
              <a:t>bd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5051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175</TotalTime>
  <Words>1069</Words>
  <Application>Microsoft Office PowerPoint</Application>
  <PresentationFormat>Apresentação no Ecrã (4:3)</PresentationFormat>
  <Paragraphs>123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44</vt:i4>
      </vt:variant>
    </vt:vector>
  </HeadingPairs>
  <TitlesOfParts>
    <vt:vector size="45" baseType="lpstr">
      <vt:lpstr>Grid</vt:lpstr>
      <vt:lpstr>Curso EFA  de técnico de Informática e Sistemas</vt:lpstr>
      <vt:lpstr>Administrador de bases de dados</vt:lpstr>
      <vt:lpstr>Que ferramentas usa?</vt:lpstr>
      <vt:lpstr>Apresentação do PowerPoint</vt:lpstr>
      <vt:lpstr>MySQL</vt:lpstr>
      <vt:lpstr>Arquitetura cliente-servidor</vt:lpstr>
      <vt:lpstr>servers</vt:lpstr>
      <vt:lpstr>Servidor de bd</vt:lpstr>
      <vt:lpstr>Servidor de bd</vt:lpstr>
      <vt:lpstr>História do mysql</vt:lpstr>
      <vt:lpstr>História do MYSQL</vt:lpstr>
      <vt:lpstr>Características do mysql</vt:lpstr>
      <vt:lpstr>Apresentação do PowerPoint</vt:lpstr>
      <vt:lpstr>Obter o mysql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</vt:lpstr>
      <vt:lpstr>Apresentação do PowerPoint</vt:lpstr>
      <vt:lpstr>Apresentação do PowerPoint</vt:lpstr>
      <vt:lpstr>Apresentação do PowerPoint</vt:lpstr>
      <vt:lpstr>TRABALHAR COM O MYSQL EM MODO LINHA DE COMANDOS</vt:lpstr>
      <vt:lpstr>Apresentação do PowerPoint</vt:lpstr>
      <vt:lpstr>NOTAS</vt:lpstr>
      <vt:lpstr>Show databases</vt:lpstr>
      <vt:lpstr>BASE DE DADOS MYSQL</vt:lpstr>
      <vt:lpstr>Ter acesso a uma base de dados</vt:lpstr>
      <vt:lpstr>Ver as tabelas numA bd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EFA de Informática e Sistemas</dc:title>
  <dc:creator>Ana</dc:creator>
  <cp:lastModifiedBy>Administrator</cp:lastModifiedBy>
  <cp:revision>47</cp:revision>
  <dcterms:created xsi:type="dcterms:W3CDTF">2006-08-16T00:00:00Z</dcterms:created>
  <dcterms:modified xsi:type="dcterms:W3CDTF">2012-11-19T21:05:34Z</dcterms:modified>
</cp:coreProperties>
</file>